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63" r:id="rId11"/>
    <p:sldId id="264" r:id="rId12"/>
    <p:sldId id="265" r:id="rId13"/>
    <p:sldId id="274" r:id="rId14"/>
    <p:sldId id="275" r:id="rId15"/>
    <p:sldId id="266" r:id="rId16"/>
    <p:sldId id="267" r:id="rId17"/>
    <p:sldId id="268" r:id="rId18"/>
    <p:sldId id="276" r:id="rId19"/>
    <p:sldId id="269" r:id="rId20"/>
    <p:sldId id="27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382" autoAdjust="0"/>
  </p:normalViewPr>
  <p:slideViewPr>
    <p:cSldViewPr snapToGrid="0">
      <p:cViewPr varScale="1">
        <p:scale>
          <a:sx n="108" d="100"/>
          <a:sy n="108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F3BF8-28E4-4D16-9F72-742BE5A9B0B3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4AE15-DD7E-4191-BC96-2476875C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4AE15-DD7E-4191-BC96-2476875C7F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70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4AE15-DD7E-4191-BC96-2476875C7F4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8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4AE15-DD7E-4191-BC96-2476875C7F4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3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4AE15-DD7E-4191-BC96-2476875C7F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9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4AE15-DD7E-4191-BC96-2476875C7F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4AE15-DD7E-4191-BC96-2476875C7F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0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4AE15-DD7E-4191-BC96-2476875C7F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37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4AE15-DD7E-4191-BC96-2476875C7F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48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4AE15-DD7E-4191-BC96-2476875C7F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47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4AE15-DD7E-4191-BC96-2476875C7F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6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4AE15-DD7E-4191-BC96-2476875C7F4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3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1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71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809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0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4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4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78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20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40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4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66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75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8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96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3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19683B-63EA-40B2-A027-FAFB35E1232B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0C7B26-6247-4441-94B9-58704D38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374" y="708772"/>
            <a:ext cx="146748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69632" y="708772"/>
            <a:ext cx="6292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общеобразовательная школа №61» 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(МБОУ «СОШ №61») г. Кемерово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1" y="2162068"/>
            <a:ext cx="2785579" cy="39192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98232" y="2322095"/>
            <a:ext cx="7471609" cy="2649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разработка занятия по внеурочной деятельности 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 внеурочной деятельности: Финансовая грамотность 8 - 11 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«Взаимодействие потребителя с жилищным коммунальным хозяйством»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5548" y="5313044"/>
            <a:ext cx="6096000" cy="768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курса по внеурочной деятельности: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Кудашова Елена Александровна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1" y="591694"/>
            <a:ext cx="2785579" cy="12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4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3" y="1852550"/>
            <a:ext cx="10563725" cy="43463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72213" y="736271"/>
            <a:ext cx="10563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/>
            <a:r>
              <a:rPr lang="ru-RU" dirty="0">
                <a:solidFill>
                  <a:srgbClr val="000000"/>
                </a:solidFill>
                <a:latin typeface="Merriweather Light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выступают в роли собственника квартиры. Записывают в ячейки квитанции адрес, площадь квартиры, количество жильцов и показания приборов учета, согласно исходным данным. Если прибор учета не установлен - в соответствующей графе поставить прочерк (-). </a:t>
            </a:r>
          </a:p>
        </p:txBody>
      </p:sp>
    </p:spTree>
    <p:extLst>
      <p:ext uri="{BB962C8B-B14F-4D97-AF65-F5344CB8AC3E}">
        <p14:creationId xmlns:p14="http://schemas.microsoft.com/office/powerpoint/2010/main" val="278834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2784" y="1070586"/>
            <a:ext cx="10438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Учащиеся выступают в роли управляющей организации. Задача посчитать объем и стоимость потребленных коммунальных услуг и заполнить правую часть платежной квитанции. Образец заполнения показан в карточке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4" y="2185060"/>
            <a:ext cx="10343408" cy="3764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07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6895" y="1638796"/>
            <a:ext cx="10782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erriweather Light"/>
              </a:rPr>
              <a:t>Если человек становится собственником квартиры в многоквартирном доме, то кроме квартиры собственнику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erriweather Light"/>
              </a:rPr>
              <a:t>принадлежит доля на общее имущество многоквартирного дома. </a:t>
            </a:r>
            <a:endParaRPr lang="ru-RU" sz="1600" b="1" dirty="0">
              <a:solidFill>
                <a:srgbClr val="000000"/>
              </a:solidFill>
              <a:effectLst/>
              <a:latin typeface="Merriweather Light"/>
              <a:ea typeface="Calibri" panose="020F0502020204030204" pitchFamily="34" charset="0"/>
              <a:cs typeface="Merriweather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959" y="2985770"/>
            <a:ext cx="10604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прав у собственников есть и обязанности. Собственники квартир несут бремя расходов на содержание общего имущества. Со временем любое здание ветшает и требует ремонта. Инженерные сети систем электроснабжения, водоснабжения и других коммунальных услуг требуют специального обслуживания и ремонта в случае аварии. Дворовая территория и подъезды требуют ежедневной уборки. И это далеко не полный перечень работ, которые необходимо выполнять, чтобы поддерживать общее имущество многоквартирного дома в надлежащем состоянии.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7564" y="1009403"/>
            <a:ext cx="7160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              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жилищные</a:t>
            </a:r>
            <a:r>
              <a:rPr lang="ru-RU" sz="3200" b="1" dirty="0">
                <a:solidFill>
                  <a:srgbClr val="000000"/>
                </a:solidFill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ru-RU" sz="3200" b="1" dirty="0">
                <a:solidFill>
                  <a:srgbClr val="000000"/>
                </a:solidFill>
              </a:rPr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9908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2" y="1108433"/>
            <a:ext cx="9435570" cy="4888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09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95" y="593766"/>
            <a:ext cx="10664041" cy="58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3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397" y="736271"/>
            <a:ext cx="105927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erriweather Light"/>
              </a:rPr>
              <a:t>Многоквартирный дом – сложное техническое сооружение. Кроме стен, крыши, подвалов и множества других конструктивных элементов, в доме есть сложные инженерные системы, в которые входят: тепловой узел и трубопроводы систем отопления, система водоснабжения,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erriweather Light"/>
              </a:rPr>
              <a:t>электрощитовая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erriweather Light"/>
              </a:rPr>
              <a:t> и электрические сети, оборудование газоснабжения, системы вентиляции и т.д. Все элементы дома требуют постоянного контроля и грамотного обслуживания</a:t>
            </a:r>
            <a:r>
              <a:rPr lang="ru-RU" sz="1100" dirty="0">
                <a:solidFill>
                  <a:srgbClr val="000000"/>
                </a:solidFill>
                <a:latin typeface="Merriweather Light"/>
                <a:ea typeface="Calibri" panose="020F0502020204030204" pitchFamily="34" charset="0"/>
                <a:cs typeface="Merriweather Light"/>
              </a:rPr>
              <a:t>.</a:t>
            </a:r>
            <a:endParaRPr lang="ru-RU" sz="1600" dirty="0">
              <a:solidFill>
                <a:srgbClr val="000000"/>
              </a:solidFill>
              <a:effectLst/>
              <a:latin typeface="Merriweather Light"/>
              <a:ea typeface="Calibri" panose="020F0502020204030204" pitchFamily="34" charset="0"/>
              <a:cs typeface="Merriweather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8151" y="2303813"/>
            <a:ext cx="10474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Оплата оказания жилищных услуг распределяется между всеми собственниками в многоквартирном доме пропорционально площади квартир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3040358"/>
            <a:ext cx="10367158" cy="3063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32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8778" y="2303812"/>
            <a:ext cx="10165277" cy="2089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Игроки выступают в роли управляющей организации (управляющая организация дома №1, №2, №3). У каждого игрока на второй стороне карточки изображен многоквартирный дом и его характеристики (на каждую команду свой вариант).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erriweather Light"/>
              </a:rPr>
              <a:t>Задачи для игроков: </a:t>
            </a:r>
            <a:endParaRPr lang="ru-RU" sz="1600" dirty="0">
              <a:solidFill>
                <a:srgbClr val="000000"/>
              </a:solidFill>
              <a:latin typeface="Merriweather Light"/>
              <a:ea typeface="Calibri" panose="020F0502020204030204" pitchFamily="34" charset="0"/>
              <a:cs typeface="Merriweather Light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erriweather Light"/>
              </a:rPr>
              <a:t>1. Посчитать суммарные затраты на предоставление жилищных услуг для многоквартирного дома (руб./месяц) согласно исходным данным. </a:t>
            </a:r>
            <a:endParaRPr lang="ru-RU" sz="1600" dirty="0">
              <a:solidFill>
                <a:srgbClr val="000000"/>
              </a:solidFill>
              <a:latin typeface="Merriweather Light"/>
              <a:ea typeface="Calibri" panose="020F0502020204030204" pitchFamily="34" charset="0"/>
              <a:cs typeface="Merriweather Light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erriweather Light"/>
              </a:rPr>
              <a:t>2. Рассчитать размер платы для собственников квартир за жилищные услуги (руб./1 м²). </a:t>
            </a:r>
            <a:endParaRPr lang="ru-RU" sz="1600" dirty="0">
              <a:solidFill>
                <a:srgbClr val="000000"/>
              </a:solidFill>
              <a:effectLst/>
              <a:latin typeface="Merriweather Light"/>
              <a:ea typeface="Calibri" panose="020F0502020204030204" pitchFamily="34" charset="0"/>
              <a:cs typeface="Merriweather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8778" y="1175657"/>
            <a:ext cx="9744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школьнику раздается бланк для расчета затрат на жилищные услуги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74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4526" y="845519"/>
            <a:ext cx="617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erriweather Light"/>
              </a:rPr>
              <a:t>Квитанция по затратам на предоставление жилищных услуг </a:t>
            </a:r>
            <a:endParaRPr lang="ru-RU" sz="1600" dirty="0">
              <a:solidFill>
                <a:srgbClr val="000000"/>
              </a:solidFill>
              <a:effectLst/>
              <a:latin typeface="Merriweather Light"/>
              <a:ea typeface="Calibri" panose="020F0502020204030204" pitchFamily="34" charset="0"/>
              <a:cs typeface="Merriweather Ligh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1214851"/>
            <a:ext cx="9939646" cy="4663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9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71" y="2630137"/>
            <a:ext cx="4652644" cy="1431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59766" y="2396970"/>
            <a:ext cx="59286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экономить тепловую энергию?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установить регулятор на батареи отопления, и регулировать им количество тепла, а не форточкой.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Проветривать помещение, широко открывая окно на короткое время. Тогда поверхности в помещении не успеют остыть, а воздух сменится на свежий. </a:t>
            </a:r>
            <a:r>
              <a:rPr lang="ru-RU" dirty="0">
                <a:solidFill>
                  <a:srgbClr val="000000"/>
                </a:solidFill>
                <a:latin typeface="Merriweather Light"/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71" y="4358244"/>
            <a:ext cx="4500747" cy="15556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59766" y="4304496"/>
            <a:ext cx="59941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экономить воду?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Выключать воду, когда чистишь зубы.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Отремонтировать неисправную сантехнику – текущий кран.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Стирать при полной загрузке стиральной машины</a:t>
            </a:r>
            <a:r>
              <a:rPr lang="ru-RU" dirty="0">
                <a:solidFill>
                  <a:srgbClr val="000000"/>
                </a:solidFill>
                <a:latin typeface="Merriweather Light"/>
              </a:rPr>
              <a:t>. 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8574" y="799179"/>
            <a:ext cx="11204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Изучая данную тему, по выше изложенной методике,  каждый ребенок на последующих занятиях может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принести квитанцию из дома и легко рассказать и проанализировать данные в них.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уже на конкретных домашних квитанциях задумывается , а как же можно экономить при оплате  коммунальных услуг.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цель финансово грамотного человека- это как раз рационально уметь использовать свои знания в повседневной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650814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25" y="1145540"/>
            <a:ext cx="3763691" cy="416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758" y="660399"/>
            <a:ext cx="5713323" cy="25654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85091" y="3344332"/>
            <a:ext cx="64025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лампочка потребляет больше всего электроэнергии при одинаковой яркости?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Лампа накаливания. 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лампочка потребляет меньше всего электроэнергии при одинаковой яркости?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Светодиодная лампа </a:t>
            </a:r>
            <a:r>
              <a:rPr lang="ru-RU" dirty="0">
                <a:solidFill>
                  <a:srgbClr val="000000"/>
                </a:solidFill>
                <a:latin typeface="Merriweather Ligh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209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3646" y="735050"/>
            <a:ext cx="77347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разработка занятия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«Взаимодействие потребителя с жилищным коммунальным хозяйством» реализуется в рамках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внеурочной деятельности  «Финансовая грамотность». 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методической разработки заключается в необходимости повышать финансовую грамотность в области ЖКХ.  Жильцы  многоквартирного дома и домовых владений частного сектора  сталкиваются с необходимостью исполнения финансовых обязательств по содержанию домового имущества.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5" y="616297"/>
            <a:ext cx="2772641" cy="2649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249" y="3972646"/>
            <a:ext cx="2108303" cy="19785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4601" y="3360717"/>
            <a:ext cx="84156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Т.к. большинство собственников и нанимателей жилья на сегодняшний день имеют о нем, к сожалению, смутное представление. Среднестатистический житель многоквартирного дома и по сей день считает, что всё то, что расположено за его квартирой (подъезд, лифт, двор), является заботой публичной власти, но никак не владельцев квартир в этом доме.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тем отношения в сфере жилищно-коммунального хозяйства строятся на рыночных принципах, а это значит, что собственники должны научиться быть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грамотными потребителями услуг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своего дома и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уметь контролировать качество их предоставления.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48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4" y="1166363"/>
            <a:ext cx="3301365" cy="451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39" y="1166363"/>
            <a:ext cx="6610585" cy="45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4439" r="-3470" b="15667"/>
          <a:stretch/>
        </p:blipFill>
        <p:spPr bwMode="auto">
          <a:xfrm>
            <a:off x="605642" y="767072"/>
            <a:ext cx="3620241" cy="4125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4494" y="1582341"/>
            <a:ext cx="68758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создания методической разработки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разработатка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комплекта методического обеспечения для проведения учебного занятия на тему «Взаимодействие потребителя с жилищным коммунальным хозяйством».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Цель занятия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условий для приобретения школьниками основ знаний о жилищных и коммунальных услугах, расчёта размера оплаты на примере многоквартирного дома, посредством взаимодействия потребителя с жилищным коммунальным хозяйством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Занятие проводится с использованием обучающей игры «Домовой». Выбор этой игры не был случайным. Данная игра идеально подходит для изучения большого по объему учебного материала. Рассчитана для школьников 8-11 классов.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9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2256" y="905522"/>
            <a:ext cx="1047680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анятие внеурочной деятельности по Финансовой грамотности</a:t>
            </a: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Тема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потребителя с жилищным коммунальным хозяйством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Цель занятия: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обеспечение условий для приобретения школьниками основ знаний о жилищных и коммунальных услугах, расчёта размера оплаты на примере многоквартирного дома, посредством взаимодействия потребителя с жилищным коммунальным хозяйством.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1338" algn="just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Задачи: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541338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понятия о жилищных и коммунальных услугах;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541338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производить расчеты оплаты на примере многоквартирного дома;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541338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Обучить заполнять квитанции на оплату жилищных и коммунальных услуг;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541338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творческие (игровые) способности школьников;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541338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Демонстрировать умение анализировать информацию;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541338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коммуникативные способности;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541338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уважение к законам и нормативным актам РФ;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541338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Повышать уровень финансовой грамотности;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541338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чувство ответственности, взаимопонимания, уважения друг к другу.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9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0022" y="986589"/>
            <a:ext cx="10749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сохранить дом в технически исправном состоянии, а еще и обеспечить всем комфортные для проживания условия? Для этого существует специализированная сфера деятельности - сфера жилищно-коммунального хозяйства. Что такое ЖКХ? Задачи ЖКХ представлены на карточке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1" y="2225842"/>
            <a:ext cx="10163245" cy="3961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95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392" y="546265"/>
            <a:ext cx="107590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разделять жилищные и коммунальные услуги. Несмотря на то, что на практике часто жители платят за те и другие вместе — это, по существу, разные услуги..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жилищным относятся услуги по управлению домом, содержанию общего имущества, техническому обслуживанию, текущему ремонту, уборке земельного участка, подъездов и т.д. Коммунальные услуги – это деятельность по предоставлению жителям домов коммунальных ресурсов.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1955164"/>
            <a:ext cx="10402785" cy="4196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5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991" y="760020"/>
            <a:ext cx="10731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erriweather Light"/>
              </a:rPr>
              <a:t>Для измерения коммунального ресурса используют специальные средства измерения, которые называются - приборы учёта (счетчики). Для каждого ресурса предназначен свой прибор учета. В карточке изображены типовые приборы учета воды, электрической энергии и газа. </a:t>
            </a:r>
            <a:endParaRPr lang="ru-RU" sz="1600" dirty="0">
              <a:solidFill>
                <a:srgbClr val="000000"/>
              </a:solidFill>
              <a:effectLst/>
              <a:latin typeface="Merriweather Light"/>
              <a:ea typeface="Calibri" panose="020F0502020204030204" pitchFamily="34" charset="0"/>
              <a:cs typeface="Merriweather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383" y="1843046"/>
            <a:ext cx="613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erriweather Light"/>
              </a:rPr>
              <a:t>Типовые приборы учета воды, электрической энергии и газа</a:t>
            </a:r>
            <a:endParaRPr lang="ru-RU" sz="1600" dirty="0">
              <a:solidFill>
                <a:srgbClr val="000000"/>
              </a:solidFill>
              <a:effectLst/>
              <a:latin typeface="Merriweather Light"/>
              <a:ea typeface="Calibri" panose="020F0502020204030204" pitchFamily="34" charset="0"/>
              <a:cs typeface="Merriweather Ligh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08" y="2571449"/>
            <a:ext cx="10082149" cy="3378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33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45" y="2304088"/>
            <a:ext cx="10438410" cy="37760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6795" y="777834"/>
            <a:ext cx="10438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238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текущим показанием счетчика и показанием прошлого месяца равняется объему потребленного ресурса. Для передачи показаний округляем до целого значения. </a:t>
            </a:r>
          </a:p>
          <a:p>
            <a:pPr indent="630238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приборов учета передаются до 25-ого числа текущего месяца.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08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816" y="579969"/>
            <a:ext cx="10640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определения объема потребления ресурса расчетным способом, если прибор учета не установлен.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на коммунальные услуги ежегодно утверждаются уполномоченными органами власти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18" y="1615754"/>
            <a:ext cx="9880847" cy="42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12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255</TotalTime>
  <Words>1151</Words>
  <Application>Microsoft Office PowerPoint</Application>
  <PresentationFormat>Широкоэкранный</PresentationFormat>
  <Paragraphs>77</Paragraphs>
  <Slides>20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Merriweather Light</vt:lpstr>
      <vt:lpstr>Symbol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Директор</cp:lastModifiedBy>
  <cp:revision>17</cp:revision>
  <dcterms:created xsi:type="dcterms:W3CDTF">2024-05-10T03:45:29Z</dcterms:created>
  <dcterms:modified xsi:type="dcterms:W3CDTF">2024-05-13T07:21:46Z</dcterms:modified>
</cp:coreProperties>
</file>